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2" r:id="rId5"/>
    <p:sldId id="258" r:id="rId6"/>
    <p:sldId id="260" r:id="rId7"/>
    <p:sldId id="265" r:id="rId8"/>
    <p:sldId id="263" r:id="rId9"/>
    <p:sldId id="261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CB8"/>
    <a:srgbClr val="ABE3C7"/>
    <a:srgbClr val="CA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55" autoAdjust="0"/>
  </p:normalViewPr>
  <p:slideViewPr>
    <p:cSldViewPr snapToGrid="0">
      <p:cViewPr varScale="1">
        <p:scale>
          <a:sx n="81" d="100"/>
          <a:sy n="81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22F4-B5AD-42CB-A358-F93EE927C37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81B4C-AAAE-4F0D-895A-2CFA109F9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6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Jung je pojmom </a:t>
            </a:r>
            <a:r>
              <a:rPr lang="hr-HR" dirty="0" err="1"/>
              <a:t>individuacije</a:t>
            </a:r>
            <a:r>
              <a:rPr lang="hr-HR" dirty="0"/>
              <a:t> označavao glavni mehanizam psihičkog aparata</a:t>
            </a:r>
          </a:p>
          <a:p>
            <a:r>
              <a:rPr lang="hr-HR" dirty="0"/>
              <a:t>pomoću kojeg pojedinac svoj život može živjeti autentično tako što svakodnevno </a:t>
            </a:r>
            <a:r>
              <a:rPr lang="hr-HR" dirty="0" err="1"/>
              <a:t>samorealizira</a:t>
            </a:r>
            <a:endParaRPr lang="hr-HR" dirty="0"/>
          </a:p>
          <a:p>
            <a:r>
              <a:rPr lang="hr-HR" dirty="0"/>
              <a:t>svoju bit. 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81B4C-AAAE-4F0D-895A-2CFA109F9B4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80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Psihosocijalna kriza</a:t>
            </a:r>
          </a:p>
          <a:p>
            <a:r>
              <a:rPr lang="hr-HR" dirty="0"/>
              <a:t>Kompetencija </a:t>
            </a:r>
            <a:r>
              <a:rPr kumimoji="0" lang="hr-HR" sz="1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pitchFamily="18" charset="0"/>
              </a:rPr>
              <a:t>u intelektualnim, socijalnim i tjelesnim vještinama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81B4C-AAAE-4F0D-895A-2CFA109F9B4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24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Broj negativnih događaja se povećava od djetinjstva prema adolescenciji, tinejdžeri reagiraju emocionalnije od djece (reaktivnost na stres posljedica promjena u aktivnosti moždanih neurotransmitera tijekom adolescencije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81B4C-AAAE-4F0D-895A-2CFA109F9B4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65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Mozak je plastičan i u razvoju pa se neki znakovi depresije razlikuju</a:t>
            </a:r>
          </a:p>
          <a:p>
            <a:r>
              <a:rPr lang="hr-HR" dirty="0"/>
              <a:t>7Nezdrave navike spavanja i jedenja</a:t>
            </a:r>
          </a:p>
          <a:p>
            <a:r>
              <a:rPr lang="hr-HR" dirty="0"/>
              <a:t>Tjelesna bol bez uzroka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81B4C-AAAE-4F0D-895A-2CFA109F9B4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96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1903DE-5FF6-E368-F342-E1CD911A0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210520-80F0-EA40-C672-0FB18174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1F3299-CDCD-32BD-6309-663E84C1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ADC8CF-0C11-A1E9-298B-9ABFCF90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63A0FF-D01D-A192-4C77-5ADAF167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7A06D2-E518-D429-DC66-DFAE5DAE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CD5F405-E496-AA1B-F304-A89B0F76C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1ECB74-991A-BFD9-829A-04DF1894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0FA9CB-3BC8-03FD-8F77-C29E0629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E3CEC3-254A-A30F-AD95-208E6D9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70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C2D7001-8DFF-F87F-4805-FADA15415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B80C594-9528-F49D-5084-AD21C8DE2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B19362-36FF-F4D1-E4EC-72A14C45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4EF99A-1C8A-C185-60EC-B9C97CD6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254495-49A1-0686-56C8-02C6F713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2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E91E3-19E2-BB72-E0B8-40AD7A8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65BE0F-1E71-A603-057E-677EFC29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F90DDA-8189-B345-8985-607F5E00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2C8680-7C1D-15C6-17BF-BF8761A4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8B0E3A-591A-E65B-5B34-03EEE976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4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EE3347-E141-6900-1E6C-967282FE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752139-9029-0020-5B85-717EB715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C161AF-EA50-7DF8-8638-45C6D6E4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A7D1FA-0CE9-7BEA-3EEA-67F7711D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011BE9-DD60-3EB7-866A-856F17ED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9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04633-E302-18C9-FA43-6A054E9F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2F875D-4BDA-618A-631F-91B7B60C3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B28DFCF-9F43-31DF-1147-9A273EFD3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7599F61-B9B2-A836-5347-EB1C3809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E00BB54-C4B9-D197-81C2-8F7D224F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3E9F9FA-8F20-10D4-B5BF-742216C6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2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AC0BEB-94BA-7148-9E64-F6CC252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28C3DE-627A-F6D2-E318-114F949EE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1A7F336-E2F9-6495-1CA6-7EC065EE8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2C94EE7-B04C-7396-4BB0-C9C2AC451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A2C2686-2CCE-11D8-2AF8-61FC2135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7C97B44-9E5A-66CE-34C4-F75FF0B0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D6D3736-6226-892A-C3BC-97FF5E84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73B675E-F8E0-2B55-6D90-2250C6AC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82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28697-5697-5700-18C7-B45D9AD2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31B9565-52B0-C0C2-E2CD-57E69F72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AFB5D0-1001-2DB0-179E-893F3F52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E14EEE4-3266-464B-3731-4448832B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59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BD96A78-184C-EBD3-5596-A1EAFB2C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E82CDD6-094E-905B-7B53-47FA1232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25DFEB5-E934-B529-0CF6-27F2938E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90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C18BC0-30E8-6A0E-8363-A497EE0D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D10121-9C41-35B1-BD4C-B2180D878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0D4EDAC-2079-43D3-86AE-02BC09C10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BC9AFCD-D1FE-C463-6868-2B1BB824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55026D-BB7D-61A7-0899-92A743D2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2ED3513-4623-4B9E-FBFD-350C85C2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33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8AF68-BBED-D49C-9F68-5DE1A768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33E7297-80C9-E84A-787C-3DD85CF27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CC3555-CE06-F3AE-55F8-FFD03A9BE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275DF17-E1FD-BE76-3296-6EB35B7D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0217C8F-B0B4-4AC2-BD05-30FB70FB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7B8B62D-4443-C6EA-52A6-2247E871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90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201E5BC-20BE-9052-78D1-AE022201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4951EE-8588-9C23-F9E1-C6D064A78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C4F2E6-FB8F-4048-A9B0-EAAACED3B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710D-0009-4A8A-B7BD-F4E523368FBC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342065-DF70-33F4-705C-68518613B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E81B43-955D-3B65-F971-44F37FB7F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F201-AFE4-48B9-B47D-0CE26648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2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44375E-D5CB-3572-BE11-27C46DC50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1" y="665653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hr-HR" sz="5400" dirty="0"/>
              <a:t>PUBERTET i ADOLESCENCIJA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AEE8FF6-BE6F-6B79-5F9A-CC08B9B9F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Ivana Lončarević</a:t>
            </a:r>
            <a:r>
              <a:rPr lang="hr-HR"/>
              <a:t>, psihologinja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CD061F-22CC-ED45-5906-18F6038EB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1" r="4318" b="-1"/>
          <a:stretch/>
        </p:blipFill>
        <p:spPr>
          <a:xfrm>
            <a:off x="335" y="-19049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F7ACFEC-446D-65D6-513B-F1479C3814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5436"/>
          <a:stretch/>
        </p:blipFill>
        <p:spPr>
          <a:xfrm>
            <a:off x="-170157" y="685578"/>
            <a:ext cx="8828665" cy="6261545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E685ACF-B6C0-DABA-F08C-5765D7AD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254125"/>
          </a:xfrm>
        </p:spPr>
        <p:txBody>
          <a:bodyPr>
            <a:normAutofit/>
          </a:bodyPr>
          <a:lstStyle/>
          <a:p>
            <a:r>
              <a:rPr lang="hr-HR" sz="4000" dirty="0"/>
              <a:t>Razvojni zadaci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4C4280-AA60-B81E-7B54-535ECCC3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365" y="1619250"/>
            <a:ext cx="4638860" cy="509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Socijalni</a:t>
            </a:r>
          </a:p>
          <a:p>
            <a:r>
              <a:rPr lang="hr-HR" sz="2000" dirty="0"/>
              <a:t>Postizanje školskog uspjeha </a:t>
            </a:r>
          </a:p>
          <a:p>
            <a:r>
              <a:rPr lang="hr-HR" sz="2000" dirty="0"/>
              <a:t>Uspješni prijelaz u srednju školu</a:t>
            </a:r>
          </a:p>
          <a:p>
            <a:r>
              <a:rPr lang="hr-HR" sz="2000" dirty="0"/>
              <a:t>Stvaranje vlastitog identiteta</a:t>
            </a:r>
          </a:p>
          <a:p>
            <a:r>
              <a:rPr lang="hr-HR" sz="2000" dirty="0"/>
              <a:t>Slaganje s vršnjacima</a:t>
            </a:r>
          </a:p>
          <a:p>
            <a:r>
              <a:rPr lang="hr-HR" sz="2000" dirty="0"/>
              <a:t>Stvaranje bliskih prijateljstava</a:t>
            </a:r>
          </a:p>
          <a:p>
            <a:endParaRPr lang="hr-HR" sz="2000" dirty="0"/>
          </a:p>
          <a:p>
            <a:pPr marL="0" indent="0">
              <a:buNone/>
            </a:pPr>
            <a:r>
              <a:rPr lang="hr-HR" sz="2400" b="1" dirty="0"/>
              <a:t>Psihološki</a:t>
            </a:r>
          </a:p>
          <a:p>
            <a:r>
              <a:rPr lang="hr-HR" sz="2000" dirty="0"/>
              <a:t>Razvoj nezavisnosti i autonomije</a:t>
            </a:r>
          </a:p>
          <a:p>
            <a:r>
              <a:rPr lang="hr-HR" sz="2000" dirty="0" err="1"/>
              <a:t>Individuacija</a:t>
            </a:r>
            <a:endParaRPr lang="hr-HR" sz="2000" dirty="0"/>
          </a:p>
          <a:p>
            <a:r>
              <a:rPr lang="hr-HR" sz="2000" dirty="0"/>
              <a:t>Postizanje intimnosti</a:t>
            </a:r>
          </a:p>
          <a:p>
            <a:r>
              <a:rPr lang="hr-HR" sz="2000" dirty="0"/>
              <a:t>Razvoj socijalno-emocionalne regulacije</a:t>
            </a:r>
          </a:p>
          <a:p>
            <a:endParaRPr lang="hr-HR" sz="1300" dirty="0"/>
          </a:p>
        </p:txBody>
      </p:sp>
      <p:sp>
        <p:nvSpPr>
          <p:cNvPr id="9" name="Ravni poveznik 8">
            <a:extLst>
              <a:ext uri="{FF2B5EF4-FFF2-40B4-BE49-F238E27FC236}">
                <a16:creationId xmlns:a16="http://schemas.microsoft.com/office/drawing/2014/main" id="{8AA1BC7D-209A-4026-9BA1-C0F91EDE3194}"/>
              </a:ext>
            </a:extLst>
          </p:cNvPr>
          <p:cNvSpPr/>
          <p:nvPr/>
        </p:nvSpPr>
        <p:spPr>
          <a:xfrm>
            <a:off x="7593120" y="1343700"/>
            <a:ext cx="3108960" cy="0"/>
          </a:xfrm>
          <a:prstGeom prst="line">
            <a:avLst/>
          </a:prstGeom>
          <a:solidFill>
            <a:srgbClr val="F6630D">
              <a:alpha val="5000"/>
            </a:srgbClr>
          </a:solidFill>
          <a:ln w="28575">
            <a:solidFill>
              <a:srgbClr val="F66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66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8EE6A7-0E8F-6357-96D5-764C2848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smo?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2F6BA2FD-972C-8378-01EE-9679190D2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792512"/>
              </p:ext>
            </p:extLst>
          </p:nvPr>
        </p:nvGraphicFramePr>
        <p:xfrm>
          <a:off x="772212" y="2133286"/>
          <a:ext cx="10515600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456536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285533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067742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2655576"/>
                    </a:ext>
                  </a:extLst>
                </a:gridCol>
              </a:tblGrid>
              <a:tr h="33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Stadij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Uspostavlja se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Važni socijalni odnosi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Povoljan rezultat razvoja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34140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od 6.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godine </a:t>
                      </a: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 adolescencije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produktivnosti ili inferiornosti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škola, susjedstvo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kompetencija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90081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adolescencija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12-18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identitet ili konfuzija identiteta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vršnjaci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modeli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cjelovita i jasna samospoznaja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vjernost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316220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0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CB0BC2-EEB0-3BE9-6956-20A61643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Ćudljivost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E770A1-7A5E-9E57-2103-036E5B12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Povišene razine spolnih hormona i neugodne emocije</a:t>
            </a:r>
          </a:p>
          <a:p>
            <a:r>
              <a:rPr lang="hr-HR" dirty="0"/>
              <a:t>Negativna iskustva: poteškoće u komunikaciji s roditeljima, disciplinske posljedice ponašanja u školi, prekidi ljubavnih veza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6BA1DF-3F81-4E5B-B62B-24B9B6D79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9000"/>
          </a:blip>
          <a:srcRect l="9302" t="13720" r="-3241" b="-1151"/>
          <a:stretch/>
        </p:blipFill>
        <p:spPr>
          <a:xfrm>
            <a:off x="706582" y="50748"/>
            <a:ext cx="10962410" cy="68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FFE62-7224-E719-539E-BF64C802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Razdoblje „izbora i odlučivanja“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9EF7EA-AC5C-FF10-0508-1581D38A4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Koje uloge uzeti?</a:t>
            </a:r>
          </a:p>
          <a:p>
            <a:r>
              <a:rPr lang="hr-HR" dirty="0"/>
              <a:t>Koje vrijednosti kod sebe razviti?</a:t>
            </a:r>
          </a:p>
          <a:p>
            <a:r>
              <a:rPr lang="hr-HR" dirty="0"/>
              <a:t>Ciljevi i aktivnosti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047E9D-7731-6440-B398-EDC53A96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99897"/>
            <a:ext cx="5960683" cy="40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04095-1055-92FD-1B7A-2BEE4F96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156" y="365125"/>
            <a:ext cx="6970643" cy="1325563"/>
          </a:xfrm>
        </p:spPr>
        <p:txBody>
          <a:bodyPr/>
          <a:lstStyle/>
          <a:p>
            <a:r>
              <a:rPr lang="hr-HR" dirty="0"/>
              <a:t>Utjecaj na sliku o sebi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43E8A4-A80D-A54B-57BB-555EF7539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156" y="1825625"/>
            <a:ext cx="697064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000" b="1" dirty="0"/>
              <a:t>Negativna slika:</a:t>
            </a:r>
          </a:p>
          <a:p>
            <a:r>
              <a:rPr lang="hr-HR" dirty="0"/>
              <a:t>Usmjerenost na uspješnost</a:t>
            </a:r>
          </a:p>
          <a:p>
            <a:r>
              <a:rPr lang="hr-HR" dirty="0"/>
              <a:t>Usmjerenost na ocjene</a:t>
            </a:r>
          </a:p>
          <a:p>
            <a:r>
              <a:rPr lang="hr-HR" dirty="0"/>
              <a:t>Usmjerenost na uspoređivanje</a:t>
            </a:r>
          </a:p>
          <a:p>
            <a:r>
              <a:rPr lang="hr-HR" dirty="0"/>
              <a:t>Klima natjecanja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3000" b="1" dirty="0"/>
              <a:t>Pozitivna slika:</a:t>
            </a:r>
          </a:p>
          <a:p>
            <a:r>
              <a:rPr lang="hr-HR" dirty="0"/>
              <a:t>Usmjerenost na ovladavanje znanja i vještina</a:t>
            </a:r>
          </a:p>
          <a:p>
            <a:r>
              <a:rPr lang="hr-HR" dirty="0"/>
              <a:t>Uvažavanje individualnih posebnosti</a:t>
            </a:r>
          </a:p>
          <a:p>
            <a:r>
              <a:rPr lang="hr-HR" dirty="0"/>
              <a:t>Odsutnost usporedbe s drugima</a:t>
            </a:r>
          </a:p>
          <a:p>
            <a:endParaRPr lang="hr-HR" dirty="0"/>
          </a:p>
        </p:txBody>
      </p:sp>
      <p:sp>
        <p:nvSpPr>
          <p:cNvPr id="9" name="Ravni poveznik 8">
            <a:extLst>
              <a:ext uri="{FF2B5EF4-FFF2-40B4-BE49-F238E27FC236}">
                <a16:creationId xmlns:a16="http://schemas.microsoft.com/office/drawing/2014/main" id="{2E6931E0-4FAB-4A4F-B41B-5B72AF97A8EB}"/>
              </a:ext>
            </a:extLst>
          </p:cNvPr>
          <p:cNvSpPr/>
          <p:nvPr/>
        </p:nvSpPr>
        <p:spPr>
          <a:xfrm>
            <a:off x="4530960" y="1336140"/>
            <a:ext cx="4937760" cy="0"/>
          </a:xfrm>
          <a:prstGeom prst="line">
            <a:avLst/>
          </a:prstGeom>
          <a:solidFill>
            <a:srgbClr val="F6630D">
              <a:alpha val="5000"/>
            </a:srgbClr>
          </a:solidFill>
          <a:ln w="28575">
            <a:solidFill>
              <a:srgbClr val="F66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s-ES">
              <a:solidFill>
                <a:srgbClr val="F6630D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37DD333-9206-1D8A-026E-03D39D741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8" t="3080" r="12756" b="9933"/>
          <a:stretch/>
        </p:blipFill>
        <p:spPr>
          <a:xfrm>
            <a:off x="339366" y="2441542"/>
            <a:ext cx="3676453" cy="32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C10127-0627-63B6-718B-147B5DE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D8AAA7E-7CCA-6A54-D043-C6A3C5065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179" y="1027906"/>
            <a:ext cx="9820745" cy="55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9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FB63C1-9355-5028-8FBB-68227048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584" y="365125"/>
            <a:ext cx="7062216" cy="1325563"/>
          </a:xfrm>
        </p:spPr>
        <p:txBody>
          <a:bodyPr>
            <a:normAutofit/>
          </a:bodyPr>
          <a:lstStyle/>
          <a:p>
            <a:r>
              <a:rPr lang="hr-HR" sz="5400" dirty="0"/>
              <a:t>Odnos roditelja/učitelja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6D20DC-414E-994D-B1A8-3372480BB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3" y="2255520"/>
            <a:ext cx="7824247" cy="4334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/>
              <a:t>Negativna slika:</a:t>
            </a:r>
          </a:p>
          <a:p>
            <a:pPr marL="540000"/>
            <a:r>
              <a:rPr lang="hr-HR" sz="3200" dirty="0"/>
              <a:t>	Kritika usmjerena na opću sliku</a:t>
            </a:r>
          </a:p>
          <a:p>
            <a:pPr marL="540000"/>
            <a:r>
              <a:rPr lang="hr-HR" sz="3200" dirty="0"/>
              <a:t>	Neprimjereni zadaci</a:t>
            </a:r>
          </a:p>
          <a:p>
            <a:pPr marL="540000"/>
            <a:r>
              <a:rPr lang="hr-HR" sz="3200" dirty="0"/>
              <a:t>	Previsoka ili preniska očekivanja</a:t>
            </a:r>
          </a:p>
          <a:p>
            <a:pPr marL="540000"/>
            <a:r>
              <a:rPr lang="hr-HR" sz="3200" dirty="0"/>
              <a:t>	Nametljivost, </a:t>
            </a:r>
            <a:r>
              <a:rPr lang="hr-HR" sz="3200" dirty="0" err="1"/>
              <a:t>prezaštićivanje</a:t>
            </a:r>
            <a:r>
              <a:rPr lang="hr-HR" sz="3200" dirty="0"/>
              <a:t>, oduzimanje inicijative</a:t>
            </a:r>
          </a:p>
          <a:p>
            <a:pPr marL="540000"/>
            <a:r>
              <a:rPr lang="hr-HR" sz="3200" dirty="0"/>
              <a:t>	Netolerancija za pogreške</a:t>
            </a:r>
          </a:p>
          <a:p>
            <a:endParaRPr lang="hr-HR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0ED69B-36B1-1E6C-3DF4-B16D37C0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074"/>
            <a:ext cx="3994293" cy="63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E6F7EE"/>
            </a:gs>
            <a:gs pos="0">
              <a:srgbClr val="94DCB8"/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E67A800A-33F3-FDFB-F654-A44BB689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2593"/>
            <a:ext cx="10515600" cy="1325563"/>
          </a:xfrm>
        </p:spPr>
        <p:txBody>
          <a:bodyPr/>
          <a:lstStyle/>
          <a:p>
            <a:r>
              <a:rPr lang="hr-HR" dirty="0"/>
              <a:t>Znakovi depresije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6E5B51-52A9-16B7-DC27-BACFC66AC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52850" cy="4351338"/>
          </a:xfrm>
        </p:spPr>
        <p:txBody>
          <a:bodyPr>
            <a:normAutofit/>
          </a:bodyPr>
          <a:lstStyle/>
          <a:p>
            <a:r>
              <a:rPr lang="hr-HR" dirty="0"/>
              <a:t>Iritabilnost</a:t>
            </a:r>
          </a:p>
          <a:p>
            <a:r>
              <a:rPr lang="hr-HR" dirty="0"/>
              <a:t>Osjetljivost na kritiku</a:t>
            </a:r>
          </a:p>
          <a:p>
            <a:r>
              <a:rPr lang="hr-HR" dirty="0"/>
              <a:t>Zatvaranje u sobu</a:t>
            </a:r>
          </a:p>
          <a:p>
            <a:r>
              <a:rPr lang="hr-HR" dirty="0"/>
              <a:t>Izoliranje od nekih osoba</a:t>
            </a:r>
          </a:p>
          <a:p>
            <a:r>
              <a:rPr lang="hr-HR" dirty="0"/>
              <a:t>Okupiranje poslom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9035E421-9867-0AA1-D18B-8EF4778E3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7124" y="1825625"/>
            <a:ext cx="3876675" cy="4351338"/>
          </a:xfrm>
        </p:spPr>
        <p:txBody>
          <a:bodyPr/>
          <a:lstStyle/>
          <a:p>
            <a:r>
              <a:rPr lang="hr-HR" dirty="0"/>
              <a:t>Pad školskog uspjeha</a:t>
            </a:r>
          </a:p>
          <a:p>
            <a:r>
              <a:rPr lang="hr-HR" dirty="0"/>
              <a:t>Smetnje pažnje</a:t>
            </a:r>
          </a:p>
          <a:p>
            <a:r>
              <a:rPr lang="hr-HR" dirty="0"/>
              <a:t>Promjena u energiji</a:t>
            </a:r>
          </a:p>
          <a:p>
            <a:r>
              <a:rPr lang="hr-HR" dirty="0"/>
              <a:t>Promjene u dnevnim navikama</a:t>
            </a:r>
          </a:p>
          <a:p>
            <a:r>
              <a:rPr lang="hr-HR" dirty="0"/>
              <a:t>Tjelesna bol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097D98E-6832-904F-1AF8-EA831D660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8" t="-1238" r="25789" b="-1"/>
          <a:stretch/>
        </p:blipFill>
        <p:spPr>
          <a:xfrm>
            <a:off x="4324349" y="1690688"/>
            <a:ext cx="3152775" cy="50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305</Words>
  <Application>Microsoft Office PowerPoint</Application>
  <PresentationFormat>Široki zaslon</PresentationFormat>
  <Paragraphs>82</Paragraphs>
  <Slides>9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PUBERTET i ADOLESCENCIJA</vt:lpstr>
      <vt:lpstr>Razvojni zadaci</vt:lpstr>
      <vt:lpstr>Gdje smo?</vt:lpstr>
      <vt:lpstr>Ćudljivost</vt:lpstr>
      <vt:lpstr>Razdoblje „izbora i odlučivanja“</vt:lpstr>
      <vt:lpstr>Utjecaj na sliku o sebi</vt:lpstr>
      <vt:lpstr>PowerPoint prezentacija</vt:lpstr>
      <vt:lpstr>Odnos roditelja/učitelja</vt:lpstr>
      <vt:lpstr>Znakovi depresije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PUBERTET i ADOLESCENCIJA</dc:title>
  <dc:creator>IVANA LONČAREVIĆ</dc:creator>
  <cp:lastModifiedBy>Korisnik</cp:lastModifiedBy>
  <cp:revision>10</cp:revision>
  <dcterms:created xsi:type="dcterms:W3CDTF">2023-03-12T07:27:14Z</dcterms:created>
  <dcterms:modified xsi:type="dcterms:W3CDTF">2023-06-07T13:29:12Z</dcterms:modified>
</cp:coreProperties>
</file>