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70" r:id="rId4"/>
    <p:sldId id="259" r:id="rId5"/>
    <p:sldId id="280" r:id="rId6"/>
    <p:sldId id="276" r:id="rId7"/>
    <p:sldId id="277" r:id="rId8"/>
    <p:sldId id="278" r:id="rId9"/>
    <p:sldId id="262" r:id="rId10"/>
    <p:sldId id="269" r:id="rId11"/>
    <p:sldId id="263" r:id="rId12"/>
    <p:sldId id="264" r:id="rId13"/>
    <p:sldId id="271" r:id="rId14"/>
    <p:sldId id="283" r:id="rId15"/>
    <p:sldId id="272" r:id="rId16"/>
    <p:sldId id="273" r:id="rId17"/>
    <p:sldId id="274" r:id="rId18"/>
    <p:sldId id="275" r:id="rId19"/>
    <p:sldId id="279" r:id="rId20"/>
    <p:sldId id="282" r:id="rId21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slav Filić" initials="TF" lastIdx="4" clrIdx="0">
    <p:extLst>
      <p:ext uri="{19B8F6BF-5375-455C-9EA6-DF929625EA0E}">
        <p15:presenceInfo xmlns:p15="http://schemas.microsoft.com/office/powerpoint/2012/main" userId="Tomislav Fil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5T13:06:03.020" idx="1">
    <p:pos x="2105" y="1922"/>
    <p:text/>
    <p:extLst>
      <p:ext uri="{C676402C-5697-4E1C-873F-D02D1690AC5C}">
        <p15:threadingInfo xmlns:p15="http://schemas.microsoft.com/office/powerpoint/2012/main" timeZoneBias="-60"/>
      </p:ext>
    </p:extLst>
  </p:cm>
  <p:cm authorId="1" dt="2024-03-05T13:08:13.866" idx="2">
    <p:pos x="2105" y="2058"/>
    <p:text>(„Svrha je pripravničkog staža osposobiti učitelje, stručne suradnike i nastavnike bez radnog iskustva za uspješno, stručno i samostalno obavljanje poslova u osnovnoj odnosno srednjoj školi.“ Pravilnik o polaganju stručnog ispita učitelja i stručnih suradnika u osnovnom školstvu i nastavnika u srednjem školstvu, čl. 3.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  <p:cm authorId="1" dt="2024-03-05T13:08:54.552" idx="4">
    <p:pos x="2105" y="2194"/>
    <p:text>(Pretpostavka je da su svi sudionici toga procesa, i pripravnik i članovi povjerenstva za stažiranje, odgovorno pristupili ostvarivanju izrađenog operativnog programa stažiranja, Pravilnik, čl. 4)
Propisanih 60 sati suradnje s mentorom na poslovima iz mentorova djelokruga tijekom godine dana stažiranja stručnih suradnika u školi vjerojatno je premalo (to je manje od 2 sata tjedno tijekom školske godine), a mi kao ispitno povjerenstvo pretpostavljamo da se ta suradnja odvijala u ozračju uzajamnog poštovanja i obostranog učenja te da će imati dobar ishod – položeni stručni ispit pripravnika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  <p:cm authorId="1" dt="2024-03-05T13:08:30.593" idx="3">
    <p:pos x="5330" y="217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557B7-CCA4-44AA-8E30-FA4FEDD447D1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51182-EC59-43A6-80F9-12362A709B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44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CC1A6-F910-4E55-AF4E-BC70D5BE3FD1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CE4A-AEA2-4183-B945-F0E64596C7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87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176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86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41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364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01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699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93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863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50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76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47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27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93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097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85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8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F0F8-499B-4811-A224-86508801D21A}" type="datetimeFigureOut">
              <a:rPr lang="hr-HR" smtClean="0"/>
              <a:t>10.12.2024.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809C1E-9508-4B8E-8572-B06BAFEA8A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4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7680" y="2404534"/>
            <a:ext cx="9509759" cy="1646302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Kako se pripremati za usmeni dio stručnoga ispita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i uspješno ga položiti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70401"/>
          </a:xfrm>
        </p:spPr>
        <p:txBody>
          <a:bodyPr>
            <a:normAutofit/>
          </a:bodyPr>
          <a:lstStyle/>
          <a:p>
            <a:pPr algn="ctr"/>
            <a:endParaRPr lang="hr-HR" dirty="0"/>
          </a:p>
          <a:p>
            <a:pPr algn="ctr"/>
            <a:r>
              <a:rPr lang="hr-HR" dirty="0"/>
              <a:t>Stručno-metodička priprema za polaganje stručnog ispita učitelja informatike</a:t>
            </a:r>
          </a:p>
          <a:p>
            <a:r>
              <a:rPr lang="hr-HR" dirty="0"/>
              <a:t>Virovitica, 6. ožujka 2024.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Tomislav Filić, dipl. </a:t>
            </a:r>
            <a:r>
              <a:rPr lang="hr-HR" dirty="0" err="1"/>
              <a:t>teol</a:t>
            </a:r>
            <a:r>
              <a:rPr lang="hr-HR" dirty="0"/>
              <a:t>., ravnatelj OŠ Augusta Harambašića, Zagreb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9C1E-9508-4B8E-8572-B06BAFEA8AE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77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1817"/>
          </a:xfrm>
        </p:spPr>
        <p:txBody>
          <a:bodyPr/>
          <a:lstStyle/>
          <a:p>
            <a:pPr algn="ctr"/>
            <a:r>
              <a:rPr lang="hr-HR" dirty="0"/>
              <a:t>ZAKONI nasuprot ODGOJU?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41417"/>
            <a:ext cx="8596668" cy="3880773"/>
          </a:xfrm>
        </p:spPr>
        <p:txBody>
          <a:bodyPr>
            <a:normAutofit/>
          </a:bodyPr>
          <a:lstStyle/>
          <a:p>
            <a:r>
              <a:rPr lang="hr-HR" dirty="0">
                <a:latin typeface="Garamond" panose="02020404030301010803" pitchFamily="18" charset="0"/>
              </a:rPr>
              <a:t>„… život škole kao ustanove s javnim ovlastima određuju mnogi propisi pa čak su i ocjenjivanje i izricanje pedagoških mjera postali dio upravnog postupka. Sve je više situacija gdje nastavnik može biti tužen, a ravnatelj kazneno gonjen pa je bilo logično zasititi knjigu potrebnim pravnim okvirom, potaknuti obaviještenost o njemu te uputiti na valjano snalaženje u toj pravnoj džungli iznenađujuće mnogo različitih propisa kako bi se prosvjetni djelatnici zaštitili provođenjem ispravnih pravnih postupaka s jedne strane, a ipak bili i dalje odgajatelji puneći taj pravni okvir pedagoškim erosom, strašću za poučavanjem i stvaralaštvom, s druge. Htjeli smo pokazati kako se pravo i pedagogija ne poništavaju međusobno već su u školi upućeni na suživot pod uvjetom da pedagogija ne zanemaruje pravo, a pravo ne pokušava uređivati sadržaje što po naravi stvari pripadaju pedagogiji.” </a:t>
            </a:r>
          </a:p>
          <a:p>
            <a:pPr marL="1257300" lvl="3" indent="0">
              <a:buNone/>
            </a:pPr>
            <a:r>
              <a:rPr lang="hr-HR" dirty="0">
                <a:latin typeface="Garamond" panose="02020404030301010803" pitchFamily="18" charset="0"/>
              </a:rPr>
              <a:t>Boris </a:t>
            </a:r>
            <a:r>
              <a:rPr lang="hr-HR" dirty="0" err="1">
                <a:latin typeface="Garamond" panose="02020404030301010803" pitchFamily="18" charset="0"/>
              </a:rPr>
              <a:t>Drandić</a:t>
            </a:r>
            <a:r>
              <a:rPr lang="hr-HR" dirty="0">
                <a:latin typeface="Garamond" panose="02020404030301010803" pitchFamily="18" charset="0"/>
              </a:rPr>
              <a:t>, </a:t>
            </a:r>
            <a:r>
              <a:rPr lang="hr-HR" i="1" dirty="0">
                <a:latin typeface="Garamond" panose="02020404030301010803" pitchFamily="18" charset="0"/>
              </a:rPr>
              <a:t>Pravno-pedagoški priručnik za osnovne i srednje škole</a:t>
            </a:r>
            <a:r>
              <a:rPr lang="hr-HR" dirty="0">
                <a:latin typeface="Garamond" panose="02020404030301010803" pitchFamily="18" charset="0"/>
              </a:rPr>
              <a:t>, Znamen, 2011., str. 33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97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13509"/>
            <a:ext cx="8596668" cy="975359"/>
          </a:xfrm>
        </p:spPr>
        <p:txBody>
          <a:bodyPr>
            <a:noAutofit/>
          </a:bodyPr>
          <a:lstStyle/>
          <a:p>
            <a:pPr algn="ctr"/>
            <a:r>
              <a:rPr lang="hr-HR" sz="3200" dirty="0"/>
              <a:t>OPĆI DIO</a:t>
            </a:r>
            <a:br>
              <a:rPr lang="hr-HR" sz="3200" dirty="0"/>
            </a:br>
            <a:r>
              <a:rPr lang="hr-HR" sz="3200" dirty="0"/>
              <a:t>Primjeri mogućih pitanja: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0297" y="1288869"/>
            <a:ext cx="9622972" cy="5390605"/>
          </a:xfrm>
        </p:spPr>
        <p:txBody>
          <a:bodyPr numCol="2">
            <a:normAutofit fontScale="47500" lnSpcReduction="20000"/>
          </a:bodyPr>
          <a:lstStyle/>
          <a:p>
            <a:pPr lvl="0"/>
            <a:r>
              <a:rPr lang="hr-HR" sz="2000" b="1" dirty="0"/>
              <a:t>Ustav Republike Hrvatske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Objasni trodiobu vlasti.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Na koliko se godina bira predsjednik, a na koliko vlada?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Tko donosi zakone?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Kako se zove zakon koji je temeljni dokument za rad škole?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r-HR" sz="2000" b="1" dirty="0"/>
              <a:t>Zakon o grbu, zastavi i himni Republike Hrvatske te zastavi i lenti predsjednika Republike Hrvatske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Koja su državna obilježja Republike Hrvatske? Nabrojite ih i recite nešto o njima. </a:t>
            </a:r>
          </a:p>
          <a:p>
            <a:pPr lvl="0"/>
            <a:r>
              <a:rPr lang="hr-HR" sz="2000" b="1" dirty="0"/>
              <a:t>Zakon o odgoju i obrazovanju u osnovnoj i srednjoj školi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Na koliko se godina bira ravnatelj?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Tko su članovi školskog odbora?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Razlika između školske i nastavne godine?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Tko određuje početak školske godine?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Tko čini učiteljsko vijeće?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Tko čini razredno vijeće?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Kada učenik može prestati pohađati nastavu izbornog predmeta?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Što je Godišnji plan i program rada škole?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Što je Školski </a:t>
            </a:r>
            <a:r>
              <a:rPr lang="hr-HR" sz="2000" dirty="0" err="1"/>
              <a:t>kurikul</a:t>
            </a:r>
            <a:r>
              <a:rPr lang="hr-HR" sz="2000" dirty="0"/>
              <a:t>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Koja je razlika između ta dva dokumenta?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Tko sve može ići na dodatnu nastavu?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Koje su opisne ocjene iz vladanja?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Što škola mora trajno čuvati? (Spomenicu škole i matičnu knjigu.)</a:t>
            </a:r>
          </a:p>
          <a:p>
            <a:pPr lvl="0"/>
            <a:r>
              <a:rPr lang="hr-HR" sz="2000" b="1" dirty="0"/>
              <a:t>Zakon o ustanovama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Tko može osnovati javnu ustanovu?</a:t>
            </a:r>
          </a:p>
          <a:p>
            <a:pPr lvl="0"/>
            <a:r>
              <a:rPr lang="hr-HR" sz="2000" b="1" dirty="0"/>
              <a:t>Državni pedagoški standard osnovnoškolskog sustava odgoja i obrazovanja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Koliko najviše učenika može biti u razredu?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Koliko najmanje učenika može biti u razredu?</a:t>
            </a:r>
          </a:p>
          <a:p>
            <a:pPr lvl="0"/>
            <a:r>
              <a:rPr lang="hr-HR" sz="2000" b="1" dirty="0"/>
              <a:t>Kolektivni ugovor za zaposlenike u osnovnoškolskim ustanovama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U kojem dokumentu se nalaze sva prava i obveze zaposlenika Škole (plaća, dodaci, slobodni dani…)?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Tko sklapa Kolektivni ugovor? </a:t>
            </a:r>
          </a:p>
          <a:p>
            <a:pPr lvl="0"/>
            <a:r>
              <a:rPr lang="hr-HR" sz="2000" b="1" dirty="0"/>
              <a:t>Pravilnik o pedagoškoj dokumentaciji i evidenciji te javnim ispravama u školskim ustanovama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Što je matična knjiga?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Što je registar učenika?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Što je spomenica? </a:t>
            </a:r>
          </a:p>
          <a:p>
            <a:r>
              <a:rPr lang="hr-HR" sz="2000" dirty="0"/>
              <a:t> </a:t>
            </a:r>
            <a:r>
              <a:rPr lang="hr-HR" sz="2000" b="1" dirty="0"/>
              <a:t>Pravilnik o tjednim radnim obvezama učitelja i stručnih suradnika u osnovnoj školi</a:t>
            </a:r>
            <a:endParaRPr lang="hr-H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Koja su tjedna zaduženja učitelja?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Što se sve računa u neposredni odgojno-obrazovni rad učitelja?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Koliko sati iznose ukupne tjedne obveze učitelja?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000" dirty="0"/>
              <a:t>Nabrojite poslove razrednika.</a:t>
            </a:r>
          </a:p>
          <a:p>
            <a:pPr mar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8523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6091" y="296091"/>
            <a:ext cx="9422675" cy="6305006"/>
          </a:xfrm>
        </p:spPr>
        <p:txBody>
          <a:bodyPr numCol="2">
            <a:normAutofit fontScale="55000" lnSpcReduction="20000"/>
          </a:bodyPr>
          <a:lstStyle/>
          <a:p>
            <a:pPr lvl="0"/>
            <a:r>
              <a:rPr lang="hr-HR" b="1" dirty="0"/>
              <a:t>Pravilnik o načinima, postupcima i elementima vrednovanja učenika u osnovnoj i srednjoj školi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Koliko se roditeljskih sastanaka najmanje mora održati tijekom jedne školske godine?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Kada se ne smiju organizirati roditeljski sastanci i individualni razgovor s roditeljima?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Koliko pisanih provjera učenik može pisati u jednom danu, a koliko u jednom tjednu?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Trebaju li se usmene provjere najaviti?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Kako se naziva pravilnik u kojem možemo pročitati sve upute o načinu vrednovanja i provođenju provjera u školi? </a:t>
            </a:r>
          </a:p>
          <a:p>
            <a:pPr lvl="0"/>
            <a:r>
              <a:rPr lang="hr-HR" b="1" dirty="0"/>
              <a:t>Pravilnik o postupku utvrđivanja psihofizičkog stanja djeteta, učenika te sastavu stručnih povjerenstava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Tko čini stručno povjerenstvo škole za upis u prvi razred? </a:t>
            </a:r>
          </a:p>
          <a:p>
            <a:pPr lvl="0"/>
            <a:r>
              <a:rPr lang="hr-HR" b="1" dirty="0"/>
              <a:t>Pravilnik o kriterijima za izricanje pedagoških mjera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Kako se zove pravilnik o pedagoškim mjerama?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Nabroji pedagoške mjere u OŠ i SŠ.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Koju pedagošku mjeru donosi razrednik?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Koliko dana izostanka može opravdati roditelj djetetu? </a:t>
            </a:r>
          </a:p>
          <a:p>
            <a:pPr lvl="0"/>
            <a:r>
              <a:rPr lang="hr-HR" b="1" dirty="0"/>
              <a:t>Pravilnik o izvođenju izleta, ekskurzija i drugih odgojno-obrazovnih aktivnosti izvan škole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Koji sve oblici nastave spadaju u </a:t>
            </a:r>
            <a:r>
              <a:rPr lang="hr-HR" sz="1800" dirty="0" err="1"/>
              <a:t>izvanučioničku</a:t>
            </a:r>
            <a:r>
              <a:rPr lang="hr-HR" sz="1800" dirty="0"/>
              <a:t> nastavu?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Tko je učitelj voditelj, a tko je učitelj pratitelj? </a:t>
            </a:r>
          </a:p>
          <a:p>
            <a:pPr lvl="0"/>
            <a:r>
              <a:rPr lang="hr-HR" b="1" dirty="0"/>
              <a:t>Pravilnik o osnovnoškolskom i srednjoškolskom odgoju i obrazovanju učenika s teškoćama u razvoju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Koja je razlika između redovitog programa uz individualizirane postupke i redovitog programa uz prilagodbu sadržaja i individualizirane postupke? </a:t>
            </a:r>
          </a:p>
          <a:p>
            <a:pPr lvl="0"/>
            <a:r>
              <a:rPr lang="hr-HR" b="1" dirty="0"/>
              <a:t>Pravilnik o osnovnoškolskom odgoju i obrazovanju darovitih učenika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Što sve škola može omogućiti u cilju razvoja darovitih učenika? </a:t>
            </a:r>
          </a:p>
          <a:p>
            <a:pPr lvl="0"/>
            <a:r>
              <a:rPr lang="hr-HR" b="1" dirty="0"/>
              <a:t>Pravilnik o pomoćnicima u nastavi i stručnim komunikacijskim posrednicima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Koja je uloga pomoćnika u nastavi? </a:t>
            </a:r>
          </a:p>
          <a:p>
            <a:pPr lvl="0"/>
            <a:r>
              <a:rPr lang="hr-HR" b="1" dirty="0"/>
              <a:t>Pravilnik o provođenju pripremne i dopunske nastave za učenike koji ne znaju ili nedostatno znaju hrvatski jezik i nastave materinskog jezika i kulture države podrijetla učenika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Na koji se zakon pozivamo kada nam u razred dođe dijete s drugog govornog područja?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Što se događa ako u školi postoje učenici koji nedostatno poznaju hrvatski jezik?</a:t>
            </a:r>
          </a:p>
          <a:p>
            <a:pPr lvl="0"/>
            <a:r>
              <a:rPr lang="hr-HR" b="1" dirty="0"/>
              <a:t>Pravilnik o napredovanju učitelja, nastavnika, stručnih suradnika i ravnatelja u osnovnim i srednjim školama i učeničkim domovima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U koja zvanja mogu napredovati učitelji?</a:t>
            </a:r>
          </a:p>
          <a:p>
            <a:pPr lvl="0"/>
            <a:r>
              <a:rPr lang="hr-HR" b="1" dirty="0"/>
              <a:t>Pravilnik o nagrađivanju učitelja, nastavnika, stručnih suradnika i ravnatelja u osnovnim i srednjim školama te učeničkim domovima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Koja je razlika u napredovanju i nagrađivanju učitelja? </a:t>
            </a:r>
          </a:p>
          <a:p>
            <a:pPr lvl="0"/>
            <a:r>
              <a:rPr lang="hr-HR" b="1" dirty="0"/>
              <a:t>Pravilnik o načinu postupanja odgojno-obrazovnih radnika školskih ustanova u poduzimanju mjera zaštite prava učenika te prijave svakog kršenja tih prava nadležnim tijelima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Što treba učiniti ako učenik često dolazi u školu neispavan, bez pribora?</a:t>
            </a:r>
          </a:p>
          <a:p>
            <a:pPr lvl="0"/>
            <a:r>
              <a:rPr lang="hr-HR" b="1" dirty="0"/>
              <a:t>Protokol o postupanju u slučaju nasilja među djecom i mladima</a:t>
            </a:r>
            <a:endParaRPr lang="hr-HR" dirty="0"/>
          </a:p>
          <a:p>
            <a:pPr lvl="0"/>
            <a:r>
              <a:rPr lang="hr-HR" b="1" dirty="0"/>
              <a:t>Protokol o postupanju u slučaju nasilja u obitelji</a:t>
            </a:r>
            <a:endParaRPr lang="hr-HR" dirty="0"/>
          </a:p>
          <a:p>
            <a:pPr lvl="0"/>
            <a:r>
              <a:rPr lang="hr-HR" b="1" dirty="0"/>
              <a:t>Protokol o postupanju u slučaju seksualnog nasilja</a:t>
            </a:r>
            <a:endParaRPr lang="hr-HR" dirty="0"/>
          </a:p>
          <a:p>
            <a:pPr lvl="0"/>
            <a:r>
              <a:rPr lang="hr-HR" b="1" dirty="0"/>
              <a:t>Protokol o postupanju u slučaju zlostavljanja i zanemarivanja djece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/>
              <a:t>Nabrojite dokumente u kojima se nalaze upute o postupanju u slučaju nasilja nad djecom. </a:t>
            </a:r>
          </a:p>
        </p:txBody>
      </p:sp>
    </p:spTree>
    <p:extLst>
      <p:ext uri="{BB962C8B-B14F-4D97-AF65-F5344CB8AC3E}">
        <p14:creationId xmlns:p14="http://schemas.microsoft.com/office/powerpoint/2010/main" val="37400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354"/>
          </a:xfrm>
        </p:spPr>
        <p:txBody>
          <a:bodyPr>
            <a:normAutofit/>
          </a:bodyPr>
          <a:lstStyle/>
          <a:p>
            <a:r>
              <a:rPr lang="hr-HR" sz="3200" dirty="0"/>
              <a:t>Izmjene, dopune i ispravci zakona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375955"/>
            <a:ext cx="8596668" cy="2455816"/>
          </a:xfrm>
        </p:spPr>
        <p:txBody>
          <a:bodyPr/>
          <a:lstStyle/>
          <a:p>
            <a:pPr lvl="0"/>
            <a:r>
              <a:rPr lang="hr-HR" dirty="0"/>
              <a:t>Pri proučavanju propisa treba uvijek imati na umu da je većina zakona i pravilnika imala izmjene. Kako biste se u tome lakše snašli dobro je doći do pročišćenih tekstova propisa.</a:t>
            </a:r>
          </a:p>
          <a:p>
            <a:pPr marL="400050" lvl="1" indent="0">
              <a:buNone/>
            </a:pPr>
            <a:r>
              <a:rPr lang="hr-HR" dirty="0"/>
              <a:t>PRIMJERICE: </a:t>
            </a:r>
          </a:p>
          <a:p>
            <a:pPr marL="400050" lvl="1" indent="0">
              <a:buNone/>
            </a:pPr>
            <a:r>
              <a:rPr lang="hr-HR" dirty="0"/>
              <a:t>Zakon o odgoju i obrazovanju u osnovnoj i srednjoj školi (Narodne novine, broj 87/08., 86/09., 92/10., 105/10. – ispravak, 90/11., 5/12, 16/12., 86/12., 126/12, 94/13., 152/14., 7/17., 68/18., 98/19., 102/19., 64/20., 151/22.)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49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2010" y="5846019"/>
            <a:ext cx="8596668" cy="842164"/>
          </a:xfrm>
        </p:spPr>
        <p:txBody>
          <a:bodyPr/>
          <a:lstStyle/>
          <a:p>
            <a:pPr algn="ctr"/>
            <a:r>
              <a:rPr lang="hr-HR" b="1" dirty="0"/>
              <a:t>UPUTE ZA PREŽIVLJAVANJE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138" y="513643"/>
            <a:ext cx="7992320" cy="533237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667795" y="1193074"/>
            <a:ext cx="3213462" cy="523220"/>
          </a:xfrm>
          <a:prstGeom prst="rect">
            <a:avLst/>
          </a:prstGeom>
          <a:solidFill>
            <a:srgbClr val="C0BDD2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Kako preživjeti?</a:t>
            </a:r>
          </a:p>
        </p:txBody>
      </p:sp>
    </p:spTree>
    <p:extLst>
      <p:ext uri="{BB962C8B-B14F-4D97-AF65-F5344CB8AC3E}">
        <p14:creationId xmlns:p14="http://schemas.microsoft.com/office/powerpoint/2010/main" val="17180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/>
              <a:t>U vrijeme priprave: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28207"/>
            <a:ext cx="8596668" cy="4613156"/>
          </a:xfrm>
        </p:spPr>
        <p:txBody>
          <a:bodyPr/>
          <a:lstStyle/>
          <a:p>
            <a:pPr lvl="1"/>
            <a:r>
              <a:rPr lang="hr-HR" dirty="0"/>
              <a:t>prihvatiti stvarnost da je za rad u školi potrebno položiti stručni ispit</a:t>
            </a:r>
          </a:p>
          <a:p>
            <a:pPr lvl="1"/>
            <a:r>
              <a:rPr lang="hr-HR" dirty="0"/>
              <a:t>pripremanju za polaganje stručnoga ispita pristupiti ozbiljno</a:t>
            </a:r>
          </a:p>
          <a:p>
            <a:pPr lvl="1"/>
            <a:r>
              <a:rPr lang="hr-HR" dirty="0"/>
              <a:t>upoznati se s iskustvima onih koji su nedavno polagali stručni ispit, ali ne dopustiti da tuđa negativna iskustva ili neuspjesi utječu na vaš pozitivan model o sebi i drugima</a:t>
            </a:r>
          </a:p>
          <a:p>
            <a:pPr lvl="1"/>
            <a:r>
              <a:rPr lang="hr-HR" dirty="0"/>
              <a:t>pripremljeni nastavni sat isprobati (pozvati na sat i nekoga tko nije </a:t>
            </a:r>
            <a:r>
              <a:rPr lang="hr-HR" dirty="0" err="1"/>
              <a:t>sustručnjak</a:t>
            </a:r>
            <a:r>
              <a:rPr lang="hr-HR" dirty="0"/>
              <a:t>!?)</a:t>
            </a:r>
          </a:p>
          <a:p>
            <a:pPr lvl="1"/>
            <a:r>
              <a:rPr lang="hr-HR" dirty="0"/>
              <a:t>razvijati sposobnost kritičkog osvrta i </a:t>
            </a:r>
            <a:r>
              <a:rPr lang="hr-HR" dirty="0" err="1"/>
              <a:t>samovrednovanja</a:t>
            </a:r>
            <a:r>
              <a:rPr lang="hr-HR" dirty="0"/>
              <a:t> u radu.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17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354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/>
              <a:t>U vrijeme stručnoga ispita: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97875"/>
            <a:ext cx="8596668" cy="4543488"/>
          </a:xfrm>
        </p:spPr>
        <p:txBody>
          <a:bodyPr/>
          <a:lstStyle/>
          <a:p>
            <a:pPr lvl="1"/>
            <a:r>
              <a:rPr lang="hr-HR" dirty="0"/>
              <a:t>pristupiti stručnom ispitu s vjerom da je moguće položiti ga</a:t>
            </a:r>
          </a:p>
          <a:p>
            <a:pPr lvl="1"/>
            <a:r>
              <a:rPr lang="hr-HR" dirty="0"/>
              <a:t>ne dopustiti da nepredviđene i/ili neželjene situacije pomute osobni mir i pozitivan stav</a:t>
            </a:r>
          </a:p>
          <a:p>
            <a:pPr lvl="1"/>
            <a:r>
              <a:rPr lang="hr-HR" dirty="0"/>
              <a:t>biti spreman prilagoditi se situaciji i uvjetima u kojima se nađete – polazište je stvarnost u kojoj se nalazite (učenici, razredna dinamika, tehnika, prisutnost povjerenstva…)</a:t>
            </a:r>
          </a:p>
          <a:p>
            <a:pPr lvl="1"/>
            <a:r>
              <a:rPr lang="hr-HR" dirty="0"/>
              <a:t>biti spreman kritički se osvrnuti na svoj rad, napraviti </a:t>
            </a:r>
            <a:r>
              <a:rPr lang="hr-HR" dirty="0" err="1"/>
              <a:t>samovrednovanje</a:t>
            </a:r>
            <a:endParaRPr lang="hr-HR" dirty="0"/>
          </a:p>
          <a:p>
            <a:pPr lvl="1"/>
            <a:r>
              <a:rPr lang="hr-HR" dirty="0"/>
              <a:t>biti otvoren čuti osvrt i vrednovanje članova povjerenstva.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98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/>
              <a:t>Nakon stručnoga ispita: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767840"/>
            <a:ext cx="8596668" cy="4824549"/>
          </a:xfrm>
        </p:spPr>
        <p:txBody>
          <a:bodyPr>
            <a:normAutofit/>
          </a:bodyPr>
          <a:lstStyle/>
          <a:p>
            <a:r>
              <a:rPr lang="hr-HR" dirty="0"/>
              <a:t>Za one koji su položili: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potvrdu o položenom stručnom ispitu dostaviti u računovodstvo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nastaviti se stručno usavršavati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položeni stručni ispit proslaviti s obitelji i prijateljima.</a:t>
            </a:r>
          </a:p>
          <a:p>
            <a:r>
              <a:rPr lang="hr-HR" dirty="0"/>
              <a:t>Za one koji nisu položili: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 err="1"/>
              <a:t>nepoložen</a:t>
            </a:r>
            <a:r>
              <a:rPr lang="hr-HR" dirty="0"/>
              <a:t> stručni ispit prihvatiti kao iskustvo koje može biti poticaj na promjene u radu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razmotriti preporuke članova povjerenstva za poboljšanja i promjene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kontinuirano raditi na poboljšanjima i promjenama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na vrijeme se prijaviti za ponovno polaganje stručnoga ispita</a:t>
            </a:r>
          </a:p>
          <a:p>
            <a:pPr marL="742950" lvl="2" indent="-342900">
              <a:buFont typeface="Wingdings" panose="05000000000000000000" pitchFamily="2" charset="2"/>
              <a:buChar char="q"/>
            </a:pPr>
            <a:r>
              <a:rPr lang="hr-HR" sz="1600" dirty="0"/>
              <a:t>vlastito negativno iskustvo promatrati kao pomoć u boljem razumijevanju negativnih iskustava drugih i adekvatnijem pružanju pomoći i podrške drugima.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78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22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Poticaji za kraj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349830"/>
            <a:ext cx="8596668" cy="2029096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hr-HR" sz="4000" dirty="0"/>
              <a:t>„</a:t>
            </a:r>
            <a:r>
              <a:rPr lang="hr-HR" sz="3100" dirty="0"/>
              <a:t>Škola zapravo ima zadaću da učenika uvede u događaje i kulturu naselja, grada, nacije i cijeloga svijeta.”</a:t>
            </a:r>
            <a:br>
              <a:rPr lang="hr-HR" sz="3100" dirty="0"/>
            </a:br>
            <a:endParaRPr lang="hr-HR" sz="3100" dirty="0"/>
          </a:p>
          <a:p>
            <a:pPr marL="0" lvl="0" indent="0">
              <a:buNone/>
            </a:pPr>
            <a:r>
              <a:rPr lang="hr-HR" sz="3100" dirty="0"/>
              <a:t>„Mislim da je važno istaknuti da škola obrazuje te, dakle, sudjeluje u poučavanju sposobnosti življenja, a život nije hladna primjena nekog programa, nego sposobnost poznavanja uzbuđenja i osjećaja te umijeće stavljanja u odnos s drugima.”</a:t>
            </a:r>
            <a:endParaRPr lang="hr-HR" sz="2100" dirty="0"/>
          </a:p>
          <a:p>
            <a:pPr marL="0" lvl="0" indent="0" algn="r">
              <a:buNone/>
            </a:pPr>
            <a:r>
              <a:rPr lang="hr-HR" sz="2100" dirty="0" err="1"/>
              <a:t>Vittorino</a:t>
            </a:r>
            <a:r>
              <a:rPr lang="hr-HR" sz="2100" dirty="0"/>
              <a:t> </a:t>
            </a:r>
            <a:r>
              <a:rPr lang="hr-HR" sz="2100" dirty="0" err="1"/>
              <a:t>Andreoli</a:t>
            </a:r>
            <a:r>
              <a:rPr lang="hr-HR" sz="2100" dirty="0"/>
              <a:t>, </a:t>
            </a:r>
            <a:r>
              <a:rPr lang="hr-HR" sz="2100" i="1" dirty="0"/>
              <a:t>Pismo učitelju</a:t>
            </a:r>
            <a:r>
              <a:rPr lang="hr-HR" sz="2100" dirty="0"/>
              <a:t>, Školska knjiga 2009.</a:t>
            </a:r>
          </a:p>
          <a:p>
            <a:pPr marL="0" lvl="0" indent="0" algn="ctr">
              <a:buNone/>
            </a:pPr>
            <a:endParaRPr lang="hr-HR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61" y="3378925"/>
            <a:ext cx="4212045" cy="31590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78924"/>
            <a:ext cx="4740405" cy="31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7638" y="849843"/>
            <a:ext cx="3278316" cy="3156099"/>
          </a:xfrm>
        </p:spPr>
        <p:txBody>
          <a:bodyPr/>
          <a:lstStyle/>
          <a:p>
            <a:pPr marL="0" lvl="0" indent="0" algn="ctr">
              <a:buNone/>
            </a:pPr>
            <a:r>
              <a:rPr lang="hr-HR" sz="2400" dirty="0"/>
              <a:t>„S djecom je potrebna </a:t>
            </a:r>
          </a:p>
          <a:p>
            <a:pPr marL="0" lvl="0" indent="0" algn="ctr">
              <a:buNone/>
            </a:pPr>
            <a:r>
              <a:rPr lang="hr-HR" sz="2400" dirty="0"/>
              <a:t>čašica mudrosti, </a:t>
            </a:r>
          </a:p>
          <a:p>
            <a:pPr marL="0" lvl="0" indent="0" algn="ctr">
              <a:buNone/>
            </a:pPr>
            <a:r>
              <a:rPr lang="hr-HR" sz="2400" dirty="0"/>
              <a:t>bačva razuma </a:t>
            </a:r>
          </a:p>
          <a:p>
            <a:pPr marL="0" lvl="0" indent="0" algn="ctr">
              <a:buNone/>
            </a:pPr>
            <a:r>
              <a:rPr lang="hr-HR" sz="2400" dirty="0"/>
              <a:t>i more strpljenja.”</a:t>
            </a:r>
          </a:p>
          <a:p>
            <a:pPr marL="0" lvl="0" indent="0" algn="ctr">
              <a:buNone/>
            </a:pPr>
            <a:r>
              <a:rPr lang="hr-HR" sz="1400" dirty="0"/>
              <a:t>Franjo </a:t>
            </a:r>
            <a:r>
              <a:rPr lang="hr-HR" sz="1400" dirty="0" err="1"/>
              <a:t>Saleški</a:t>
            </a:r>
            <a:endParaRPr lang="hr-HR" sz="1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32472" y="4990012"/>
            <a:ext cx="8641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400" dirty="0"/>
              <a:t>Isto to, samo u još većoj mjeri potrebno je i s odraslima!!!</a:t>
            </a:r>
          </a:p>
          <a:p>
            <a:endParaRPr lang="hr-HR" dirty="0"/>
          </a:p>
        </p:txBody>
      </p:sp>
      <p:pic>
        <p:nvPicPr>
          <p:cNvPr id="1026" name="Picture 2" descr="Free Teacher Learning photo and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849843"/>
            <a:ext cx="4668973" cy="31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2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>
            <a:normAutofit/>
          </a:bodyPr>
          <a:lstStyle/>
          <a:p>
            <a:pPr algn="ctr"/>
            <a:r>
              <a:rPr lang="hr-HR" sz="3200" dirty="0"/>
              <a:t>Najava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77334" y="1332411"/>
            <a:ext cx="8596668" cy="3358461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hr-HR" sz="2400" dirty="0"/>
              <a:t>Što prethodi polaganju stručnoga ispita</a:t>
            </a:r>
          </a:p>
          <a:p>
            <a:pPr>
              <a:buAutoNum type="arabicPeriod"/>
            </a:pPr>
            <a:r>
              <a:rPr lang="hr-HR" sz="2400" dirty="0"/>
              <a:t>Dionice polaganja stručnoga ispita, s naglaskom na usmeni dio stručnoga ispita</a:t>
            </a:r>
          </a:p>
          <a:p>
            <a:pPr>
              <a:buAutoNum type="arabicPeriod"/>
            </a:pPr>
            <a:r>
              <a:rPr lang="hr-HR" sz="2400" dirty="0"/>
              <a:t>Upute za preživljavanje stručnoga ispita</a:t>
            </a:r>
          </a:p>
        </p:txBody>
      </p:sp>
    </p:spTree>
    <p:extLst>
      <p:ext uri="{BB962C8B-B14F-4D97-AF65-F5344CB8AC3E}">
        <p14:creationId xmlns:p14="http://schemas.microsoft.com/office/powerpoint/2010/main" val="18237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SRETNO!!!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14" y="2160588"/>
            <a:ext cx="5817610" cy="3881437"/>
          </a:xfrm>
        </p:spPr>
      </p:pic>
    </p:spTree>
    <p:extLst>
      <p:ext uri="{BB962C8B-B14F-4D97-AF65-F5344CB8AC3E}">
        <p14:creationId xmlns:p14="http://schemas.microsoft.com/office/powerpoint/2010/main" val="42603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61553" y="705393"/>
            <a:ext cx="8604069" cy="351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ŠTO PRETHODI POLAGANJU STRUČNOGA ISPITA</a:t>
            </a:r>
            <a:endParaRPr lang="hr-HR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odabir studija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studiranje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zapošljavanje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pripravnički staž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suradnja s mentorom i drugim članovima povjerenstva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prijavljivanje pripravnika za polaganje stručnoga ispita</a:t>
            </a:r>
          </a:p>
        </p:txBody>
      </p:sp>
    </p:spTree>
    <p:extLst>
      <p:ext uri="{BB962C8B-B14F-4D97-AF65-F5344CB8AC3E}">
        <p14:creationId xmlns:p14="http://schemas.microsoft.com/office/powerpoint/2010/main" val="10268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515016"/>
            <a:ext cx="8596668" cy="68676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Susret u zbornici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1" y="1297577"/>
            <a:ext cx="6468655" cy="337131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83474" y="5268686"/>
            <a:ext cx="869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„…školu čini ukupnost mnogih ljudi i još mnogo toga, ali nitko pojedinačno…”</a:t>
            </a:r>
            <a:br>
              <a:rPr lang="hr-HR" dirty="0"/>
            </a:br>
            <a:r>
              <a:rPr lang="hr-HR" dirty="0"/>
              <a:t>                             </a:t>
            </a:r>
            <a:r>
              <a:rPr lang="hr-HR" sz="800" dirty="0" err="1"/>
              <a:t>Vittorino</a:t>
            </a:r>
            <a:r>
              <a:rPr lang="hr-HR" sz="800" dirty="0"/>
              <a:t> </a:t>
            </a:r>
            <a:r>
              <a:rPr lang="hr-HR" sz="800" dirty="0" err="1"/>
              <a:t>Andreoli</a:t>
            </a:r>
            <a:r>
              <a:rPr lang="hr-HR" sz="800" dirty="0"/>
              <a:t>, Pismo učitelju, Školska knjiga, 2009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46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437" y="505098"/>
            <a:ext cx="8963056" cy="792480"/>
          </a:xfrm>
        </p:spPr>
        <p:txBody>
          <a:bodyPr>
            <a:noAutofit/>
          </a:bodyPr>
          <a:lstStyle/>
          <a:p>
            <a:pPr lvl="0" algn="ctr"/>
            <a:r>
              <a:rPr lang="hr-HR" sz="2400" dirty="0"/>
              <a:t>Stručni ispit polaže se pred ispitnim povjerenstvom kojeg čine: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437" y="4141862"/>
            <a:ext cx="8963056" cy="2098766"/>
          </a:xfrm>
        </p:spPr>
        <p:txBody>
          <a:bodyPr>
            <a:normAutofit lnSpcReduction="10000"/>
          </a:bodyPr>
          <a:lstStyle/>
          <a:p>
            <a:pPr marL="742813" lvl="1" indent="-285750">
              <a:buFont typeface="Wingdings" panose="05000000000000000000" pitchFamily="2" charset="2"/>
              <a:buChar char="q"/>
            </a:pPr>
            <a:r>
              <a:rPr lang="hr-HR" dirty="0"/>
              <a:t>viši savjetnik Agencije za odgoj i obrazovanje</a:t>
            </a:r>
          </a:p>
          <a:p>
            <a:pPr marL="742813" lvl="1" indent="-285750">
              <a:buFont typeface="Wingdings" panose="05000000000000000000" pitchFamily="2" charset="2"/>
              <a:buChar char="q"/>
            </a:pPr>
            <a:r>
              <a:rPr lang="hr-HR" dirty="0"/>
              <a:t>ispitivač metodike – imenuje se iz redova sveučilišnih profesora metodike iz struke </a:t>
            </a:r>
          </a:p>
          <a:p>
            <a:pPr marL="742813" lvl="1" indent="-285750">
              <a:buFont typeface="Wingdings" panose="05000000000000000000" pitchFamily="2" charset="2"/>
              <a:buChar char="q"/>
            </a:pPr>
            <a:r>
              <a:rPr lang="hr-HR" dirty="0"/>
              <a:t>učitelj </a:t>
            </a:r>
            <a:r>
              <a:rPr lang="hr-HR" dirty="0" err="1"/>
              <a:t>sustručnjak</a:t>
            </a:r>
            <a:r>
              <a:rPr lang="hr-HR" dirty="0"/>
              <a:t> – mentor pripravniku na ispitu</a:t>
            </a:r>
          </a:p>
          <a:p>
            <a:pPr marL="742813" lvl="1" indent="-285750">
              <a:buFont typeface="Wingdings" panose="05000000000000000000" pitchFamily="2" charset="2"/>
              <a:buChar char="q"/>
            </a:pPr>
            <a:r>
              <a:rPr lang="hr-HR" dirty="0"/>
              <a:t>ravnatelj škole</a:t>
            </a:r>
          </a:p>
          <a:p>
            <a:pPr marL="742813" lvl="1" indent="-285750">
              <a:buFont typeface="Wingdings" panose="05000000000000000000" pitchFamily="2" charset="2"/>
              <a:buChar char="q"/>
            </a:pPr>
            <a:r>
              <a:rPr lang="hr-HR" dirty="0"/>
              <a:t>učitelj hrvatskog jezika.</a:t>
            </a:r>
            <a:endParaRPr lang="hr-HR" b="1" dirty="0"/>
          </a:p>
          <a:p>
            <a:pPr algn="ctr"/>
            <a:r>
              <a:rPr lang="hr-HR" sz="2400" b="1" dirty="0"/>
              <a:t>Povjerenstvo ima zadaću vrednovanja!</a:t>
            </a:r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34" y="1569140"/>
            <a:ext cx="3857198" cy="2572722"/>
          </a:xfrm>
        </p:spPr>
      </p:pic>
    </p:spTree>
    <p:extLst>
      <p:ext uri="{BB962C8B-B14F-4D97-AF65-F5344CB8AC3E}">
        <p14:creationId xmlns:p14="http://schemas.microsoft.com/office/powerpoint/2010/main" val="22025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b="1" dirty="0"/>
              <a:t>DIONICE POLAGANJA STRUČNOGA ISPITA, S NAGLASKOM NA USMENI DIO STRUČNOGA ISPITA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26509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 </a:t>
            </a:r>
          </a:p>
          <a:p>
            <a:pPr lvl="0"/>
            <a:r>
              <a:rPr lang="hr-HR" dirty="0"/>
              <a:t>Dijelovi stručnoga ispita su:</a:t>
            </a:r>
          </a:p>
          <a:p>
            <a:pPr lvl="1"/>
            <a:r>
              <a:rPr lang="hr-HR" dirty="0"/>
              <a:t>pisani rad </a:t>
            </a:r>
          </a:p>
          <a:p>
            <a:pPr lvl="1"/>
            <a:r>
              <a:rPr lang="hr-HR" dirty="0"/>
              <a:t>napisana priprema za nastavni sat</a:t>
            </a:r>
          </a:p>
          <a:p>
            <a:pPr lvl="1"/>
            <a:r>
              <a:rPr lang="hr-HR" dirty="0"/>
              <a:t>izvođenje nastavnog sata</a:t>
            </a:r>
          </a:p>
          <a:p>
            <a:pPr lvl="1"/>
            <a:r>
              <a:rPr lang="hr-HR" dirty="0"/>
              <a:t>usmeni ispit.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99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36608"/>
            <a:ext cx="4403953" cy="625033"/>
          </a:xfrm>
        </p:spPr>
        <p:txBody>
          <a:bodyPr>
            <a:normAutofit/>
          </a:bodyPr>
          <a:lstStyle/>
          <a:p>
            <a:pPr algn="ctr"/>
            <a:r>
              <a:rPr lang="hr-HR" sz="3200" dirty="0"/>
              <a:t>STRUČNI ISPIT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3656743"/>
            <a:ext cx="4513262" cy="3006103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677333" y="1469129"/>
            <a:ext cx="3686323" cy="1598161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u="sng" dirty="0"/>
              <a:t>PRVI DAN</a:t>
            </a:r>
            <a:br>
              <a:rPr lang="hr-HR" sz="1800" u="sng" dirty="0"/>
            </a:br>
            <a:r>
              <a:rPr lang="hr-HR" sz="1800" dirty="0"/>
              <a:t>- </a:t>
            </a:r>
            <a:r>
              <a:rPr lang="hr-HR" dirty="0"/>
              <a:t>pisani rad u trajanju 180 minuta.</a:t>
            </a:r>
            <a:br>
              <a:rPr lang="hr-HR" dirty="0"/>
            </a:br>
            <a:br>
              <a:rPr lang="hr-HR" dirty="0"/>
            </a:br>
            <a:r>
              <a:rPr lang="hr-HR" sz="1800" u="sng" dirty="0"/>
              <a:t>DRUGI DAN</a:t>
            </a:r>
            <a:br>
              <a:rPr lang="hr-HR" sz="1800" dirty="0"/>
            </a:br>
            <a:r>
              <a:rPr lang="hr-HR" dirty="0"/>
              <a:t>- izvođenje nastavne jedinice (45 minuta)</a:t>
            </a:r>
            <a:br>
              <a:rPr lang="hr-HR" dirty="0"/>
            </a:br>
            <a:r>
              <a:rPr lang="hr-HR" dirty="0"/>
              <a:t>- usmeni dio ispita (do 40 minuta).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45" y="3656743"/>
            <a:ext cx="4567389" cy="304641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45" y="439839"/>
            <a:ext cx="4567389" cy="30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8274"/>
          </a:xfrm>
        </p:spPr>
        <p:txBody>
          <a:bodyPr/>
          <a:lstStyle/>
          <a:p>
            <a:pPr lvl="0"/>
            <a:r>
              <a:rPr lang="hr-HR" dirty="0"/>
              <a:t>USMENI ISPIT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19497"/>
            <a:ext cx="8596668" cy="5190309"/>
          </a:xfrm>
        </p:spPr>
        <p:txBody>
          <a:bodyPr>
            <a:normAutofit fontScale="92500" lnSpcReduction="20000"/>
          </a:bodyPr>
          <a:lstStyle/>
          <a:p>
            <a:r>
              <a:rPr lang="hr-HR" sz="2000" dirty="0"/>
              <a:t>METODIČKI DIO</a:t>
            </a:r>
          </a:p>
          <a:p>
            <a:r>
              <a:rPr lang="hr-HR" sz="2000" dirty="0"/>
              <a:t>OPĆI DIO</a:t>
            </a:r>
          </a:p>
          <a:p>
            <a:pPr marL="0" indent="0">
              <a:buNone/>
            </a:pPr>
            <a:endParaRPr lang="hr-HR" sz="2000" dirty="0"/>
          </a:p>
          <a:p>
            <a:pPr lvl="0"/>
            <a:r>
              <a:rPr lang="hr-HR" dirty="0"/>
              <a:t>Osvrt na pisani rad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Prosudba: pismenost (</a:t>
            </a:r>
            <a:r>
              <a:rPr lang="hr-HR" dirty="0" err="1"/>
              <a:t>uč</a:t>
            </a:r>
            <a:r>
              <a:rPr lang="hr-HR" dirty="0"/>
              <a:t>. hrvatskog jezika) i stručnost (viši savjetnik i ispitivač metodike).</a:t>
            </a:r>
          </a:p>
          <a:p>
            <a:pPr lvl="0"/>
            <a:r>
              <a:rPr lang="hr-HR" dirty="0"/>
              <a:t>Osvrt na nastavni sat: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 err="1"/>
              <a:t>samovrednovanje</a:t>
            </a:r>
            <a:endParaRPr lang="hr-H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hr-HR" dirty="0"/>
              <a:t>vrednovanje članova Povjerenstva. </a:t>
            </a:r>
          </a:p>
          <a:p>
            <a:pPr marL="514350" lvl="1" indent="0">
              <a:buNone/>
            </a:pPr>
            <a:r>
              <a:rPr lang="hr-HR" sz="2000" dirty="0"/>
              <a:t>ELEMENTI VREDNOVANJA: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/>
              <a:t>ishodi i aktivnosti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/>
              <a:t>sadržaji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/>
              <a:t>strategije i metode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/>
              <a:t>mediji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/>
              <a:t>izvedba radionice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dirty="0"/>
              <a:t>interakcija s učenicima.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35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354"/>
          </a:xfrm>
        </p:spPr>
        <p:txBody>
          <a:bodyPr/>
          <a:lstStyle/>
          <a:p>
            <a:pPr algn="ctr"/>
            <a:r>
              <a:rPr lang="hr-HR" dirty="0"/>
              <a:t>Zakoni i propisi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37" y="2160588"/>
            <a:ext cx="4828964" cy="3881437"/>
          </a:xfrm>
        </p:spPr>
      </p:pic>
    </p:spTree>
    <p:extLst>
      <p:ext uri="{BB962C8B-B14F-4D97-AF65-F5344CB8AC3E}">
        <p14:creationId xmlns:p14="http://schemas.microsoft.com/office/powerpoint/2010/main" val="42652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1156</TotalTime>
  <Words>1660</Words>
  <Application>Microsoft Office PowerPoint</Application>
  <PresentationFormat>Široki zaslon</PresentationFormat>
  <Paragraphs>170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Trebuchet MS</vt:lpstr>
      <vt:lpstr>Wingdings</vt:lpstr>
      <vt:lpstr>Wingdings 3</vt:lpstr>
      <vt:lpstr>Faseta</vt:lpstr>
      <vt:lpstr>Kako se pripremati za usmeni dio stručnoga ispita  i uspješno ga položiti </vt:lpstr>
      <vt:lpstr>Najava</vt:lpstr>
      <vt:lpstr>PowerPoint prezentacija</vt:lpstr>
      <vt:lpstr>Susret u zbornici</vt:lpstr>
      <vt:lpstr>Stručni ispit polaže se pred ispitnim povjerenstvom kojeg čine:</vt:lpstr>
      <vt:lpstr>DIONICE POLAGANJA STRUČNOGA ISPITA, S NAGLASKOM NA USMENI DIO STRUČNOGA ISPITA </vt:lpstr>
      <vt:lpstr>STRUČNI ISPIT</vt:lpstr>
      <vt:lpstr>USMENI ISPIT</vt:lpstr>
      <vt:lpstr>Zakoni i propisi</vt:lpstr>
      <vt:lpstr>ZAKONI nasuprot ODGOJU?</vt:lpstr>
      <vt:lpstr>OPĆI DIO Primjeri mogućih pitanja:</vt:lpstr>
      <vt:lpstr>PowerPoint prezentacija</vt:lpstr>
      <vt:lpstr>Izmjene, dopune i ispravci zakona</vt:lpstr>
      <vt:lpstr>UPUTE ZA PREŽIVLJAVANJE</vt:lpstr>
      <vt:lpstr>U vrijeme priprave: </vt:lpstr>
      <vt:lpstr>U vrijeme stručnoga ispita: </vt:lpstr>
      <vt:lpstr>Nakon stručnoga ispita: </vt:lpstr>
      <vt:lpstr>Poticaji za kraj </vt:lpstr>
      <vt:lpstr>PowerPoint prezentacija</vt:lpstr>
      <vt:lpstr>SRETNO!!!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Propisi i školski sustav</dc:title>
  <dc:creator>Tomislav Filić</dc:creator>
  <cp:lastModifiedBy>Tomislav Filić</cp:lastModifiedBy>
  <cp:revision>65</cp:revision>
  <cp:lastPrinted>2023-03-30T12:39:54Z</cp:lastPrinted>
  <dcterms:created xsi:type="dcterms:W3CDTF">2022-02-23T10:11:25Z</dcterms:created>
  <dcterms:modified xsi:type="dcterms:W3CDTF">2024-12-10T08:40:00Z</dcterms:modified>
</cp:coreProperties>
</file>